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5213" cy="15117763"/>
  <p:notesSz cx="6858000" cy="9144000"/>
  <p:defaultTextStyle>
    <a:defPPr>
      <a:defRPr lang="es-ES"/>
    </a:defPPr>
    <a:lvl1pPr marL="0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1pPr>
    <a:lvl2pPr marL="876041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2pPr>
    <a:lvl3pPr marL="1752082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3pPr>
    <a:lvl4pPr marL="2628123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4pPr>
    <a:lvl5pPr marL="3504164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5pPr>
    <a:lvl6pPr marL="4380205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6pPr>
    <a:lvl7pPr marL="5256246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7pPr>
    <a:lvl8pPr marL="6132286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8pPr>
    <a:lvl9pPr marL="7008327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67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 showGuides="1">
      <p:cViewPr varScale="1">
        <p:scale>
          <a:sx n="38" d="100"/>
          <a:sy n="38" d="100"/>
        </p:scale>
        <p:origin x="1210" y="96"/>
      </p:cViewPr>
      <p:guideLst>
        <p:guide orient="horz" pos="4762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891" y="2474135"/>
            <a:ext cx="18177431" cy="5263221"/>
          </a:xfrm>
        </p:spPr>
        <p:txBody>
          <a:bodyPr anchor="b"/>
          <a:lstStyle>
            <a:lvl1pPr algn="ctr">
              <a:defRPr sz="13226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3152" y="7940326"/>
            <a:ext cx="16038910" cy="3649959"/>
          </a:xfrm>
        </p:spPr>
        <p:txBody>
          <a:bodyPr/>
          <a:lstStyle>
            <a:lvl1pPr marL="0" indent="0" algn="ctr">
              <a:buNone/>
              <a:defRPr sz="5291"/>
            </a:lvl1pPr>
            <a:lvl2pPr marL="1007852" indent="0" algn="ctr">
              <a:buNone/>
              <a:defRPr sz="4409"/>
            </a:lvl2pPr>
            <a:lvl3pPr marL="2015703" indent="0" algn="ctr">
              <a:buNone/>
              <a:defRPr sz="3968"/>
            </a:lvl3pPr>
            <a:lvl4pPr marL="3023555" indent="0" algn="ctr">
              <a:buNone/>
              <a:defRPr sz="3527"/>
            </a:lvl4pPr>
            <a:lvl5pPr marL="4031407" indent="0" algn="ctr">
              <a:buNone/>
              <a:defRPr sz="3527"/>
            </a:lvl5pPr>
            <a:lvl6pPr marL="5039258" indent="0" algn="ctr">
              <a:buNone/>
              <a:defRPr sz="3527"/>
            </a:lvl6pPr>
            <a:lvl7pPr marL="6047110" indent="0" algn="ctr">
              <a:buNone/>
              <a:defRPr sz="3527"/>
            </a:lvl7pPr>
            <a:lvl8pPr marL="7054962" indent="0" algn="ctr">
              <a:buNone/>
              <a:defRPr sz="3527"/>
            </a:lvl8pPr>
            <a:lvl9pPr marL="8062813" indent="0" algn="ctr">
              <a:buNone/>
              <a:defRPr sz="3527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DDAF-61AE-48BF-901F-BCC1119986A9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11BA-E3CF-427C-BA08-118116A631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5967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DDAF-61AE-48BF-901F-BCC1119986A9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11BA-E3CF-427C-BA08-118116A631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87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3794" y="804881"/>
            <a:ext cx="4611187" cy="1281160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235" y="804881"/>
            <a:ext cx="13566244" cy="1281160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DDAF-61AE-48BF-901F-BCC1119986A9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11BA-E3CF-427C-BA08-118116A631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3058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DDAF-61AE-48BF-901F-BCC1119986A9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11BA-E3CF-427C-BA08-118116A631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97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097" y="3768947"/>
            <a:ext cx="18444746" cy="6288568"/>
          </a:xfrm>
        </p:spPr>
        <p:txBody>
          <a:bodyPr anchor="b"/>
          <a:lstStyle>
            <a:lvl1pPr>
              <a:defRPr sz="13226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9097" y="10117007"/>
            <a:ext cx="18444746" cy="3307010"/>
          </a:xfrm>
        </p:spPr>
        <p:txBody>
          <a:bodyPr/>
          <a:lstStyle>
            <a:lvl1pPr marL="0" indent="0">
              <a:buNone/>
              <a:defRPr sz="5291">
                <a:solidFill>
                  <a:schemeClr val="tx1"/>
                </a:solidFill>
              </a:defRPr>
            </a:lvl1pPr>
            <a:lvl2pPr marL="100785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2pPr>
            <a:lvl3pPr marL="2015703" indent="0">
              <a:buNone/>
              <a:defRPr sz="3968">
                <a:solidFill>
                  <a:schemeClr val="tx1">
                    <a:tint val="75000"/>
                  </a:schemeClr>
                </a:solidFill>
              </a:defRPr>
            </a:lvl3pPr>
            <a:lvl4pPr marL="3023555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4pPr>
            <a:lvl5pPr marL="4031407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5pPr>
            <a:lvl6pPr marL="5039258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6pPr>
            <a:lvl7pPr marL="6047110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7pPr>
            <a:lvl8pPr marL="7054962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8pPr>
            <a:lvl9pPr marL="8062813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DDAF-61AE-48BF-901F-BCC1119986A9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11BA-E3CF-427C-BA08-118116A631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2977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233" y="4024404"/>
            <a:ext cx="9088716" cy="95920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6264" y="4024404"/>
            <a:ext cx="9088716" cy="95920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DDAF-61AE-48BF-901F-BCC1119986A9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11BA-E3CF-427C-BA08-118116A631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6293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019" y="804884"/>
            <a:ext cx="18444746" cy="29220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021" y="3705953"/>
            <a:ext cx="9046946" cy="1816230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852" indent="0">
              <a:buNone/>
              <a:defRPr sz="4409" b="1"/>
            </a:lvl2pPr>
            <a:lvl3pPr marL="2015703" indent="0">
              <a:buNone/>
              <a:defRPr sz="3968" b="1"/>
            </a:lvl3pPr>
            <a:lvl4pPr marL="3023555" indent="0">
              <a:buNone/>
              <a:defRPr sz="3527" b="1"/>
            </a:lvl4pPr>
            <a:lvl5pPr marL="4031407" indent="0">
              <a:buNone/>
              <a:defRPr sz="3527" b="1"/>
            </a:lvl5pPr>
            <a:lvl6pPr marL="5039258" indent="0">
              <a:buNone/>
              <a:defRPr sz="3527" b="1"/>
            </a:lvl6pPr>
            <a:lvl7pPr marL="6047110" indent="0">
              <a:buNone/>
              <a:defRPr sz="3527" b="1"/>
            </a:lvl7pPr>
            <a:lvl8pPr marL="7054962" indent="0">
              <a:buNone/>
              <a:defRPr sz="3527" b="1"/>
            </a:lvl8pPr>
            <a:lvl9pPr marL="8062813" indent="0">
              <a:buNone/>
              <a:defRPr sz="3527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3021" y="5522183"/>
            <a:ext cx="9046946" cy="812229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6265" y="3705953"/>
            <a:ext cx="9091501" cy="1816230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852" indent="0">
              <a:buNone/>
              <a:defRPr sz="4409" b="1"/>
            </a:lvl2pPr>
            <a:lvl3pPr marL="2015703" indent="0">
              <a:buNone/>
              <a:defRPr sz="3968" b="1"/>
            </a:lvl3pPr>
            <a:lvl4pPr marL="3023555" indent="0">
              <a:buNone/>
              <a:defRPr sz="3527" b="1"/>
            </a:lvl4pPr>
            <a:lvl5pPr marL="4031407" indent="0">
              <a:buNone/>
              <a:defRPr sz="3527" b="1"/>
            </a:lvl5pPr>
            <a:lvl6pPr marL="5039258" indent="0">
              <a:buNone/>
              <a:defRPr sz="3527" b="1"/>
            </a:lvl6pPr>
            <a:lvl7pPr marL="6047110" indent="0">
              <a:buNone/>
              <a:defRPr sz="3527" b="1"/>
            </a:lvl7pPr>
            <a:lvl8pPr marL="7054962" indent="0">
              <a:buNone/>
              <a:defRPr sz="3527" b="1"/>
            </a:lvl8pPr>
            <a:lvl9pPr marL="8062813" indent="0">
              <a:buNone/>
              <a:defRPr sz="3527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6265" y="5522183"/>
            <a:ext cx="9091501" cy="812229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DDAF-61AE-48BF-901F-BCC1119986A9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11BA-E3CF-427C-BA08-118116A631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286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DDAF-61AE-48BF-901F-BCC1119986A9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11BA-E3CF-427C-BA08-118116A631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5178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DDAF-61AE-48BF-901F-BCC1119986A9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11BA-E3CF-427C-BA08-118116A631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1637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019" y="1007851"/>
            <a:ext cx="6897288" cy="3527478"/>
          </a:xfrm>
        </p:spPr>
        <p:txBody>
          <a:bodyPr anchor="b"/>
          <a:lstStyle>
            <a:lvl1pPr>
              <a:defRPr sz="705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1501" y="2176681"/>
            <a:ext cx="10826264" cy="10743410"/>
          </a:xfrm>
        </p:spPr>
        <p:txBody>
          <a:bodyPr/>
          <a:lstStyle>
            <a:lvl1pPr>
              <a:defRPr sz="7054"/>
            </a:lvl1pPr>
            <a:lvl2pPr>
              <a:defRPr sz="6172"/>
            </a:lvl2pPr>
            <a:lvl3pPr>
              <a:defRPr sz="5291"/>
            </a:lvl3pPr>
            <a:lvl4pPr>
              <a:defRPr sz="4409"/>
            </a:lvl4pPr>
            <a:lvl5pPr>
              <a:defRPr sz="4409"/>
            </a:lvl5pPr>
            <a:lvl6pPr>
              <a:defRPr sz="4409"/>
            </a:lvl6pPr>
            <a:lvl7pPr>
              <a:defRPr sz="4409"/>
            </a:lvl7pPr>
            <a:lvl8pPr>
              <a:defRPr sz="4409"/>
            </a:lvl8pPr>
            <a:lvl9pPr>
              <a:defRPr sz="4409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019" y="4535329"/>
            <a:ext cx="6897288" cy="8402258"/>
          </a:xfrm>
        </p:spPr>
        <p:txBody>
          <a:bodyPr/>
          <a:lstStyle>
            <a:lvl1pPr marL="0" indent="0">
              <a:buNone/>
              <a:defRPr sz="3527"/>
            </a:lvl1pPr>
            <a:lvl2pPr marL="1007852" indent="0">
              <a:buNone/>
              <a:defRPr sz="3086"/>
            </a:lvl2pPr>
            <a:lvl3pPr marL="2015703" indent="0">
              <a:buNone/>
              <a:defRPr sz="2645"/>
            </a:lvl3pPr>
            <a:lvl4pPr marL="3023555" indent="0">
              <a:buNone/>
              <a:defRPr sz="2204"/>
            </a:lvl4pPr>
            <a:lvl5pPr marL="4031407" indent="0">
              <a:buNone/>
              <a:defRPr sz="2204"/>
            </a:lvl5pPr>
            <a:lvl6pPr marL="5039258" indent="0">
              <a:buNone/>
              <a:defRPr sz="2204"/>
            </a:lvl6pPr>
            <a:lvl7pPr marL="6047110" indent="0">
              <a:buNone/>
              <a:defRPr sz="2204"/>
            </a:lvl7pPr>
            <a:lvl8pPr marL="7054962" indent="0">
              <a:buNone/>
              <a:defRPr sz="2204"/>
            </a:lvl8pPr>
            <a:lvl9pPr marL="8062813" indent="0">
              <a:buNone/>
              <a:defRPr sz="2204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DDAF-61AE-48BF-901F-BCC1119986A9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11BA-E3CF-427C-BA08-118116A631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528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019" y="1007851"/>
            <a:ext cx="6897288" cy="3527478"/>
          </a:xfrm>
        </p:spPr>
        <p:txBody>
          <a:bodyPr anchor="b"/>
          <a:lstStyle>
            <a:lvl1pPr>
              <a:defRPr sz="705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1501" y="2176681"/>
            <a:ext cx="10826264" cy="10743410"/>
          </a:xfrm>
        </p:spPr>
        <p:txBody>
          <a:bodyPr anchor="t"/>
          <a:lstStyle>
            <a:lvl1pPr marL="0" indent="0">
              <a:buNone/>
              <a:defRPr sz="7054"/>
            </a:lvl1pPr>
            <a:lvl2pPr marL="1007852" indent="0">
              <a:buNone/>
              <a:defRPr sz="6172"/>
            </a:lvl2pPr>
            <a:lvl3pPr marL="2015703" indent="0">
              <a:buNone/>
              <a:defRPr sz="5291"/>
            </a:lvl3pPr>
            <a:lvl4pPr marL="3023555" indent="0">
              <a:buNone/>
              <a:defRPr sz="4409"/>
            </a:lvl4pPr>
            <a:lvl5pPr marL="4031407" indent="0">
              <a:buNone/>
              <a:defRPr sz="4409"/>
            </a:lvl5pPr>
            <a:lvl6pPr marL="5039258" indent="0">
              <a:buNone/>
              <a:defRPr sz="4409"/>
            </a:lvl6pPr>
            <a:lvl7pPr marL="6047110" indent="0">
              <a:buNone/>
              <a:defRPr sz="4409"/>
            </a:lvl7pPr>
            <a:lvl8pPr marL="7054962" indent="0">
              <a:buNone/>
              <a:defRPr sz="4409"/>
            </a:lvl8pPr>
            <a:lvl9pPr marL="8062813" indent="0">
              <a:buNone/>
              <a:defRPr sz="4409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019" y="4535329"/>
            <a:ext cx="6897288" cy="8402258"/>
          </a:xfrm>
        </p:spPr>
        <p:txBody>
          <a:bodyPr/>
          <a:lstStyle>
            <a:lvl1pPr marL="0" indent="0">
              <a:buNone/>
              <a:defRPr sz="3527"/>
            </a:lvl1pPr>
            <a:lvl2pPr marL="1007852" indent="0">
              <a:buNone/>
              <a:defRPr sz="3086"/>
            </a:lvl2pPr>
            <a:lvl3pPr marL="2015703" indent="0">
              <a:buNone/>
              <a:defRPr sz="2645"/>
            </a:lvl3pPr>
            <a:lvl4pPr marL="3023555" indent="0">
              <a:buNone/>
              <a:defRPr sz="2204"/>
            </a:lvl4pPr>
            <a:lvl5pPr marL="4031407" indent="0">
              <a:buNone/>
              <a:defRPr sz="2204"/>
            </a:lvl5pPr>
            <a:lvl6pPr marL="5039258" indent="0">
              <a:buNone/>
              <a:defRPr sz="2204"/>
            </a:lvl6pPr>
            <a:lvl7pPr marL="6047110" indent="0">
              <a:buNone/>
              <a:defRPr sz="2204"/>
            </a:lvl7pPr>
            <a:lvl8pPr marL="7054962" indent="0">
              <a:buNone/>
              <a:defRPr sz="2204"/>
            </a:lvl8pPr>
            <a:lvl9pPr marL="8062813" indent="0">
              <a:buNone/>
              <a:defRPr sz="2204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DDAF-61AE-48BF-901F-BCC1119986A9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11BA-E3CF-427C-BA08-118116A631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7537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234" y="804884"/>
            <a:ext cx="18444746" cy="2922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234" y="4024404"/>
            <a:ext cx="18444746" cy="9592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233" y="14011930"/>
            <a:ext cx="4811673" cy="804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CDDAF-61AE-48BF-901F-BCC1119986A9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852" y="14011930"/>
            <a:ext cx="7217509" cy="804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3307" y="14011930"/>
            <a:ext cx="4811673" cy="804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811BA-E3CF-427C-BA08-118116A631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97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15703" rtl="0" eaLnBrk="1" latinLnBrk="0" hangingPunct="1">
        <a:lnSpc>
          <a:spcPct val="90000"/>
        </a:lnSpc>
        <a:spcBef>
          <a:spcPct val="0"/>
        </a:spcBef>
        <a:buNone/>
        <a:defRPr sz="96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3926" indent="-503926" algn="l" defTabSz="2015703" rtl="0" eaLnBrk="1" latinLnBrk="0" hangingPunct="1">
        <a:lnSpc>
          <a:spcPct val="90000"/>
        </a:lnSpc>
        <a:spcBef>
          <a:spcPts val="2204"/>
        </a:spcBef>
        <a:buFont typeface="Arial" panose="020B0604020202020204" pitchFamily="34" charset="0"/>
        <a:buChar char="•"/>
        <a:defRPr sz="6172" kern="1200">
          <a:solidFill>
            <a:schemeClr val="tx1"/>
          </a:solidFill>
          <a:latin typeface="+mn-lt"/>
          <a:ea typeface="+mn-ea"/>
          <a:cs typeface="+mn-cs"/>
        </a:defRPr>
      </a:lvl1pPr>
      <a:lvl2pPr marL="1511778" indent="-503926" algn="l" defTabSz="201570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2pPr>
      <a:lvl3pPr marL="2519629" indent="-503926" algn="l" defTabSz="201570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3pPr>
      <a:lvl4pPr marL="3527481" indent="-503926" algn="l" defTabSz="201570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535333" indent="-503926" algn="l" defTabSz="201570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543184" indent="-503926" algn="l" defTabSz="201570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551036" indent="-503926" algn="l" defTabSz="201570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558888" indent="-503926" algn="l" defTabSz="201570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566739" indent="-503926" algn="l" defTabSz="201570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5703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1pPr>
      <a:lvl2pPr marL="1007852" algn="l" defTabSz="2015703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2015703" algn="l" defTabSz="2015703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3pPr>
      <a:lvl4pPr marL="3023555" algn="l" defTabSz="2015703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031407" algn="l" defTabSz="2015703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039258" algn="l" defTabSz="2015703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047110" algn="l" defTabSz="2015703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054962" algn="l" defTabSz="2015703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062813" algn="l" defTabSz="2015703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fi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redondeado 13"/>
          <p:cNvSpPr/>
          <p:nvPr/>
        </p:nvSpPr>
        <p:spPr>
          <a:xfrm>
            <a:off x="16137506" y="2646094"/>
            <a:ext cx="4690493" cy="1039934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18125440" y="360024"/>
            <a:ext cx="2722880" cy="193613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7808448" y="897184"/>
            <a:ext cx="33649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bg1"/>
                </a:solidFill>
              </a:rPr>
              <a:t>LOGOTIPO </a:t>
            </a:r>
          </a:p>
          <a:p>
            <a:pPr algn="ctr"/>
            <a:r>
              <a:rPr lang="es-ES" sz="2800" b="1" dirty="0" smtClean="0">
                <a:solidFill>
                  <a:schemeClr val="bg1"/>
                </a:solidFill>
              </a:rPr>
              <a:t>AYUNTAMIENTO</a:t>
            </a:r>
            <a:endParaRPr lang="es-ES" sz="2800" b="1" dirty="0">
              <a:solidFill>
                <a:schemeClr val="bg1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18" y="2646094"/>
            <a:ext cx="10399982" cy="103993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Rectángulo redondeado 7"/>
          <p:cNvSpPr/>
          <p:nvPr/>
        </p:nvSpPr>
        <p:spPr>
          <a:xfrm>
            <a:off x="11065612" y="2646094"/>
            <a:ext cx="4682388" cy="1039934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/>
          <p:cNvSpPr txBox="1"/>
          <p:nvPr/>
        </p:nvSpPr>
        <p:spPr>
          <a:xfrm>
            <a:off x="11359926" y="6412241"/>
            <a:ext cx="4093755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800" b="1" dirty="0" smtClean="0">
                <a:latin typeface="Lato" panose="020F0502020204030203" pitchFamily="34" charset="0"/>
              </a:rPr>
              <a:t>DESCRIPCIÓN DE LA RUTA</a:t>
            </a:r>
          </a:p>
          <a:p>
            <a:pPr algn="ctr"/>
            <a:endParaRPr lang="es-ES" sz="1200" b="1" dirty="0">
              <a:latin typeface="Lato" panose="020F0502020204030203" pitchFamily="34" charset="0"/>
            </a:endParaRPr>
          </a:p>
          <a:p>
            <a:pPr algn="just"/>
            <a:r>
              <a:rPr lang="es-ES" sz="1600" dirty="0">
                <a:latin typeface="Lato" panose="020F0502020204030203" pitchFamily="34" charset="0"/>
              </a:rPr>
              <a:t>El Sendero Azul de la Senda de los </a:t>
            </a:r>
            <a:r>
              <a:rPr lang="es-ES" sz="1600" dirty="0" err="1">
                <a:latin typeface="Lato" panose="020F0502020204030203" pitchFamily="34" charset="0"/>
              </a:rPr>
              <a:t>Tarays</a:t>
            </a:r>
            <a:r>
              <a:rPr lang="es-ES" sz="1600" dirty="0">
                <a:latin typeface="Lato" panose="020F0502020204030203" pitchFamily="34" charset="0"/>
              </a:rPr>
              <a:t> comienza frente al Centro de Visitantes de "Las Salinas", que ofrece una amplia perspectiva de los valores naturales y culturales de la zona.</a:t>
            </a:r>
            <a:r>
              <a:rPr lang="es-ES" sz="800" dirty="0">
                <a:latin typeface="Lato" panose="020F0502020204030203" pitchFamily="34" charset="0"/>
              </a:rPr>
              <a:t/>
            </a:r>
            <a:br>
              <a:rPr lang="es-ES" sz="800" dirty="0">
                <a:latin typeface="Lato" panose="020F0502020204030203" pitchFamily="34" charset="0"/>
              </a:rPr>
            </a:br>
            <a:r>
              <a:rPr lang="es-ES" sz="800" dirty="0">
                <a:latin typeface="Lato" panose="020F0502020204030203" pitchFamily="34" charset="0"/>
              </a:rPr>
              <a:t/>
            </a:r>
            <a:br>
              <a:rPr lang="es-ES" sz="800" dirty="0">
                <a:latin typeface="Lato" panose="020F0502020204030203" pitchFamily="34" charset="0"/>
              </a:rPr>
            </a:br>
            <a:r>
              <a:rPr lang="es-ES" sz="1600" dirty="0">
                <a:latin typeface="Lato" panose="020F0502020204030203" pitchFamily="34" charset="0"/>
              </a:rPr>
              <a:t>Este sendero discurre paralelo a un canal de agua dulce que rodea las salinas y desemboca en el Mar Mediterráneo. Las especies de flora protagonistas son el taray, árbol adaptado a la salinidad del entorno, y el carrizo, una alargada cala que crece en los márgenes del agua.</a:t>
            </a:r>
            <a:r>
              <a:rPr lang="es-ES" sz="800" dirty="0">
                <a:latin typeface="Lato" panose="020F0502020204030203" pitchFamily="34" charset="0"/>
              </a:rPr>
              <a:t/>
            </a:r>
            <a:br>
              <a:rPr lang="es-ES" sz="800" dirty="0">
                <a:latin typeface="Lato" panose="020F0502020204030203" pitchFamily="34" charset="0"/>
              </a:rPr>
            </a:br>
            <a:r>
              <a:rPr lang="es-ES" sz="800" dirty="0">
                <a:latin typeface="Lato" panose="020F0502020204030203" pitchFamily="34" charset="0"/>
              </a:rPr>
              <a:t/>
            </a:r>
            <a:br>
              <a:rPr lang="es-ES" sz="800" dirty="0">
                <a:latin typeface="Lato" panose="020F0502020204030203" pitchFamily="34" charset="0"/>
              </a:rPr>
            </a:br>
            <a:r>
              <a:rPr lang="es-ES" sz="1600" dirty="0">
                <a:latin typeface="Lato" panose="020F0502020204030203" pitchFamily="34" charset="0"/>
              </a:rPr>
              <a:t>Durante el recorrido tendrás la oportunidad de observar diferentes especies de aves, especialmente desde el observatorio de fauna, donde también se podrá disfrutar de una vista panorámica de las salinas.</a:t>
            </a:r>
            <a:r>
              <a:rPr lang="es-ES" sz="800" dirty="0">
                <a:latin typeface="Lato" panose="020F0502020204030203" pitchFamily="34" charset="0"/>
              </a:rPr>
              <a:t/>
            </a:r>
            <a:br>
              <a:rPr lang="es-ES" sz="800" dirty="0">
                <a:latin typeface="Lato" panose="020F0502020204030203" pitchFamily="34" charset="0"/>
              </a:rPr>
            </a:br>
            <a:r>
              <a:rPr lang="es-ES" sz="800" dirty="0">
                <a:latin typeface="Lato" panose="020F0502020204030203" pitchFamily="34" charset="0"/>
              </a:rPr>
              <a:t/>
            </a:r>
            <a:br>
              <a:rPr lang="es-ES" sz="800" dirty="0">
                <a:latin typeface="Lato" panose="020F0502020204030203" pitchFamily="34" charset="0"/>
              </a:rPr>
            </a:br>
            <a:r>
              <a:rPr lang="es-ES" sz="1600" dirty="0">
                <a:latin typeface="Lato" panose="020F0502020204030203" pitchFamily="34" charset="0"/>
              </a:rPr>
              <a:t>Al final del sendero se camina en paralelo a la urbanización, bordeando el límite del Parque Regional, y mediante el paseo marítimo de la playa del Mojón, en dirección norte, se llega al limite provincial con Alicante.</a:t>
            </a:r>
            <a:endParaRPr lang="es-ES" sz="800" b="1" dirty="0" smtClean="0">
              <a:latin typeface="Lato" panose="020F0502020204030203" pitchFamily="34" charset="0"/>
            </a:endParaRPr>
          </a:p>
          <a:p>
            <a:pPr algn="ctr"/>
            <a:endParaRPr lang="es-ES" sz="1400" b="1" dirty="0">
              <a:latin typeface="Lato" panose="020F0502020204030203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534" y="13346541"/>
            <a:ext cx="9228620" cy="1104996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854" y="13346541"/>
            <a:ext cx="9228620" cy="1188823"/>
          </a:xfrm>
          <a:prstGeom prst="rect">
            <a:avLst/>
          </a:prstGeom>
        </p:spPr>
      </p:pic>
      <p:sp>
        <p:nvSpPr>
          <p:cNvPr id="12" name="Rectángulo redondeado 11"/>
          <p:cNvSpPr/>
          <p:nvPr/>
        </p:nvSpPr>
        <p:spPr>
          <a:xfrm>
            <a:off x="5928336" y="3168980"/>
            <a:ext cx="4064000" cy="2743200"/>
          </a:xfrm>
          <a:prstGeom prst="roundRect">
            <a:avLst/>
          </a:prstGeom>
          <a:solidFill>
            <a:schemeClr val="bg1">
              <a:alpha val="68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CuadroTexto 12"/>
          <p:cNvSpPr txBox="1"/>
          <p:nvPr/>
        </p:nvSpPr>
        <p:spPr>
          <a:xfrm>
            <a:off x="6624332" y="3440103"/>
            <a:ext cx="294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LEYENDA MAPA</a:t>
            </a:r>
            <a:endParaRPr lang="es-ES" sz="2800" b="1" dirty="0"/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3146" y="11921466"/>
            <a:ext cx="4252328" cy="54106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853" y="3221756"/>
            <a:ext cx="813723" cy="826320"/>
          </a:xfrm>
          <a:prstGeom prst="rect">
            <a:avLst/>
          </a:prstGeom>
        </p:spPr>
      </p:pic>
      <p:sp>
        <p:nvSpPr>
          <p:cNvPr id="18" name="CuadroTexto 17"/>
          <p:cNvSpPr txBox="1"/>
          <p:nvPr/>
        </p:nvSpPr>
        <p:spPr>
          <a:xfrm>
            <a:off x="16560399" y="3010287"/>
            <a:ext cx="384470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latin typeface="Lato" panose="020F0502020204030203" pitchFamily="34" charset="0"/>
              </a:rPr>
              <a:t>QUÉ SON LOS SENDEROS </a:t>
            </a:r>
            <a:r>
              <a:rPr lang="es-ES" sz="1600" b="1" dirty="0" smtClean="0">
                <a:latin typeface="Lato" panose="020F0502020204030203" pitchFamily="34" charset="0"/>
              </a:rPr>
              <a:t>AZULES</a:t>
            </a:r>
          </a:p>
          <a:p>
            <a:pPr algn="ctr"/>
            <a:endParaRPr lang="es-ES" sz="1600" b="1" dirty="0">
              <a:latin typeface="Lato" panose="020F0502020204030203" pitchFamily="34" charset="0"/>
            </a:endParaRPr>
          </a:p>
          <a:p>
            <a:pPr algn="just"/>
            <a:r>
              <a:rPr lang="es-ES" sz="1400" dirty="0" smtClean="0">
                <a:latin typeface="Lato" panose="020F0502020204030203" pitchFamily="34" charset="0"/>
              </a:rPr>
              <a:t>El </a:t>
            </a:r>
            <a:r>
              <a:rPr lang="es-ES" sz="1400" dirty="0">
                <a:latin typeface="Lato" panose="020F0502020204030203" pitchFamily="34" charset="0"/>
              </a:rPr>
              <a:t>programa Senderos Azules es una iniciativa promovida y desarrollada por la Asociación de Educación Ambiental y del Consumidor (ADEAC). El objetivo del programa es premiar, a través del galardón Sendero Azul, la recuperación y puesta en valor de senderos e itinerarios de todo el territorio nacional, transformados en valiosos recursos para la interpretación ambiental y el disfrute de la naturaleza. Los Senderos Azules son lugares ideales para la sensibilización ambiental, entendida esta como una herramienta que contribuye al cambio social.</a:t>
            </a:r>
          </a:p>
          <a:p>
            <a:pPr algn="just"/>
            <a:r>
              <a:rPr lang="es-ES" sz="1400" dirty="0">
                <a:latin typeface="Lato" panose="020F0502020204030203" pitchFamily="34" charset="0"/>
              </a:rPr>
              <a:t> </a:t>
            </a:r>
          </a:p>
          <a:p>
            <a:pPr algn="just"/>
            <a:r>
              <a:rPr lang="es-ES" sz="1400" dirty="0">
                <a:latin typeface="Lato" panose="020F0502020204030203" pitchFamily="34" charset="0"/>
              </a:rPr>
              <a:t>Los Senderos Azules de ADEAC permiten, por tanto, poner en valor al mismo tiempo la conservación de entornos ya humanizados y la interpretación del patrimonio natural y cultural, usando para ello los Senderos Azules como recursos para la conservación y la educación ambiental a través de la realización de actividades recreativas, </a:t>
            </a:r>
            <a:r>
              <a:rPr lang="es-ES" sz="1400" dirty="0" smtClean="0">
                <a:latin typeface="Lato" panose="020F0502020204030203" pitchFamily="34" charset="0"/>
              </a:rPr>
              <a:t>deportivas,</a:t>
            </a:r>
          </a:p>
          <a:p>
            <a:pPr algn="just"/>
            <a:r>
              <a:rPr lang="es-ES" sz="1400" dirty="0" smtClean="0">
                <a:latin typeface="Lato" panose="020F0502020204030203" pitchFamily="34" charset="0"/>
              </a:rPr>
              <a:t>turísticas </a:t>
            </a:r>
            <a:r>
              <a:rPr lang="es-ES" sz="1400" dirty="0">
                <a:latin typeface="Lato" panose="020F0502020204030203" pitchFamily="34" charset="0"/>
              </a:rPr>
              <a:t>y de esparcimiento</a:t>
            </a:r>
            <a:r>
              <a:rPr lang="es-ES" sz="2400" dirty="0">
                <a:latin typeface="Lato" panose="020F0502020204030203" pitchFamily="34" charset="0"/>
              </a:rPr>
              <a:t>.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5301164" y="734486"/>
            <a:ext cx="11521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b="1" dirty="0" smtClean="0">
                <a:solidFill>
                  <a:schemeClr val="bg1"/>
                </a:solidFill>
                <a:latin typeface="Lato" panose="020F0502020204030203" pitchFamily="34" charset="0"/>
              </a:rPr>
              <a:t>NOMBRE DEL SENDERO AZUL</a:t>
            </a:r>
            <a:endParaRPr lang="es-ES" sz="4800" b="1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478" y="0"/>
            <a:ext cx="2302962" cy="2299971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1334534" y="2824550"/>
            <a:ext cx="41191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latin typeface="Lato" panose="020F0502020204030203" pitchFamily="34" charset="0"/>
              </a:rPr>
              <a:t>DATOS GENERALES</a:t>
            </a:r>
          </a:p>
          <a:p>
            <a:endParaRPr lang="es-ES" sz="2400" b="1" dirty="0">
              <a:latin typeface="Lato" panose="020F0502020204030203" pitchFamily="34" charset="0"/>
            </a:endParaRPr>
          </a:p>
          <a:p>
            <a:r>
              <a:rPr lang="es-ES" sz="2000" dirty="0" smtClean="0">
                <a:latin typeface="Lato" panose="020F0502020204030203" pitchFamily="34" charset="0"/>
              </a:rPr>
              <a:t>Longitud: 5.420 m.</a:t>
            </a:r>
          </a:p>
          <a:p>
            <a:r>
              <a:rPr lang="es-ES" sz="2000" dirty="0" smtClean="0">
                <a:latin typeface="Lato" panose="020F0502020204030203" pitchFamily="34" charset="0"/>
              </a:rPr>
              <a:t>Duración estimada: 1h 15 min.</a:t>
            </a:r>
          </a:p>
          <a:p>
            <a:r>
              <a:rPr lang="es-ES" sz="2000" dirty="0" smtClean="0">
                <a:latin typeface="Lato" panose="020F0502020204030203" pitchFamily="34" charset="0"/>
              </a:rPr>
              <a:t>Dificultad: Fácil</a:t>
            </a:r>
            <a:endParaRPr lang="es-ES" sz="2000" dirty="0">
              <a:latin typeface="Lato" panose="020F0502020204030203" pitchFamily="34" charset="0"/>
            </a:endParaRP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8884" y="4747539"/>
            <a:ext cx="1475841" cy="1475841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9819" y="8970899"/>
            <a:ext cx="2705865" cy="733979"/>
          </a:xfrm>
          <a:prstGeom prst="rect">
            <a:avLst/>
          </a:prstGeom>
        </p:spPr>
      </p:pic>
      <p:sp>
        <p:nvSpPr>
          <p:cNvPr id="21" name="CuadroTexto 20"/>
          <p:cNvSpPr txBox="1"/>
          <p:nvPr/>
        </p:nvSpPr>
        <p:spPr>
          <a:xfrm>
            <a:off x="16560399" y="9993450"/>
            <a:ext cx="3616313" cy="2777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Asociación de Educación Ambiental y del Consumidor (ADEAC</a:t>
            </a:r>
            <a:r>
              <a:rPr lang="es-ES" sz="2000" dirty="0" smtClean="0"/>
              <a:t>)</a:t>
            </a:r>
            <a:endParaRPr lang="es-ES" sz="2000" dirty="0"/>
          </a:p>
          <a:p>
            <a:r>
              <a:rPr lang="es-ES" sz="2000" dirty="0"/>
              <a:t>C/ General </a:t>
            </a:r>
            <a:r>
              <a:rPr lang="es-ES" sz="2000" dirty="0" err="1"/>
              <a:t>Lacy</a:t>
            </a:r>
            <a:r>
              <a:rPr lang="es-ES" sz="2000" dirty="0"/>
              <a:t>, 3 Portal 1 – </a:t>
            </a:r>
            <a:r>
              <a:rPr lang="es-ES" sz="2000" dirty="0" smtClean="0"/>
              <a:t>1ºB</a:t>
            </a:r>
            <a:endParaRPr lang="es-ES" sz="2000" dirty="0"/>
          </a:p>
          <a:p>
            <a:r>
              <a:rPr lang="es-ES" sz="2000" dirty="0"/>
              <a:t>28045 </a:t>
            </a:r>
            <a:r>
              <a:rPr lang="es-ES" sz="2000" dirty="0" smtClean="0"/>
              <a:t>MADRID</a:t>
            </a:r>
            <a:endParaRPr lang="es-ES" sz="2000" dirty="0"/>
          </a:p>
          <a:p>
            <a:r>
              <a:rPr lang="es-ES" sz="2000" dirty="0"/>
              <a:t>+34 91 435 31 </a:t>
            </a:r>
            <a:r>
              <a:rPr lang="es-ES" sz="2000" dirty="0" smtClean="0"/>
              <a:t>47</a:t>
            </a:r>
          </a:p>
          <a:p>
            <a:r>
              <a:rPr lang="es-ES" sz="2000" dirty="0" smtClean="0"/>
              <a:t>info@senderosazules.org</a:t>
            </a:r>
            <a:endParaRPr lang="es-ES" sz="2000" dirty="0"/>
          </a:p>
          <a:p>
            <a:endParaRPr lang="es-ES" dirty="0"/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3465" y="11410893"/>
            <a:ext cx="1051640" cy="105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2604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187</Words>
  <Application>Microsoft Office PowerPoint</Application>
  <PresentationFormat>Personalizado</PresentationFormat>
  <Paragraphs>23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Lato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</dc:creator>
  <cp:lastModifiedBy>Juan</cp:lastModifiedBy>
  <cp:revision>6</cp:revision>
  <dcterms:created xsi:type="dcterms:W3CDTF">2022-08-31T10:36:05Z</dcterms:created>
  <dcterms:modified xsi:type="dcterms:W3CDTF">2022-08-31T11:29:32Z</dcterms:modified>
</cp:coreProperties>
</file>